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70" r:id="rId3"/>
    <p:sldId id="271" r:id="rId4"/>
    <p:sldId id="272" r:id="rId5"/>
    <p:sldId id="260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5CE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0" autoAdjust="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4C35F-945F-4111-9979-49DBDFB33422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AE315-AA51-4C26-9D0C-86B76403AB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4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AE315-AA51-4C26-9D0C-86B76403AB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firo.ranepa.ru/files/docs/do/navigator_obraz_programm/vdohnovenie_prog.pdf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iro.ranepa.ru/files/docs/do/navigator_obraz_programm/v_mire_muzykalnoj_dramaturgii.pdf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iro.ranepa.ru/files/docs/do/navigator_obraz_programm/ot_rojdeniya_do_shkoly.pdf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857364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000" b="1" dirty="0">
              <a:solidFill>
                <a:schemeClr val="accent2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28802"/>
            <a:ext cx="9144000" cy="49291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Georgia" pitchFamily="18" charset="0"/>
                <a:cs typeface="Times New Roman" pitchFamily="18" charset="0"/>
              </a:rPr>
              <a:t>Программно-методическое обеспечение по музыкальному воспитанию детей</a:t>
            </a:r>
          </a:p>
          <a:p>
            <a:pPr algn="ctr"/>
            <a:r>
              <a:rPr lang="ru-RU" sz="18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(инновационные программы и современные образовательные технологии)</a:t>
            </a:r>
          </a:p>
          <a:p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ы шаг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4000504"/>
            <a:ext cx="3571900" cy="2615141"/>
          </a:xfrm>
          <a:prstGeom prst="round2Diag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нотк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53315">
            <a:off x="114941" y="3901131"/>
            <a:ext cx="1357322" cy="1357322"/>
          </a:xfrm>
          <a:prstGeom prst="rect">
            <a:avLst/>
          </a:prstGeom>
        </p:spPr>
      </p:pic>
      <p:pic>
        <p:nvPicPr>
          <p:cNvPr id="14" name="Рисунок 13" descr="кр. нот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72396" y="3571876"/>
            <a:ext cx="922979" cy="1214446"/>
          </a:xfrm>
          <a:prstGeom prst="rect">
            <a:avLst/>
          </a:prstGeom>
        </p:spPr>
      </p:pic>
      <p:pic>
        <p:nvPicPr>
          <p:cNvPr id="15" name="Рисунок 14" descr="нота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57290" y="5286388"/>
            <a:ext cx="766899" cy="981565"/>
          </a:xfrm>
          <a:prstGeom prst="rect">
            <a:avLst/>
          </a:prstGeom>
        </p:spPr>
      </p:pic>
      <p:pic>
        <p:nvPicPr>
          <p:cNvPr id="17" name="Рисунок 16" descr="нота с хвостиком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398676">
            <a:off x="7286644" y="5286388"/>
            <a:ext cx="1152540" cy="1152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iro.ranepa.ru/files/images/navigator_obraz_programm/vdohnovenie_o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84" y="980728"/>
            <a:ext cx="314325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242" y="307039"/>
            <a:ext cx="3039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dirty="0">
                <a:solidFill>
                  <a:srgbClr val="000000"/>
                </a:solidFill>
                <a:latin typeface="MyriadPro-Light"/>
              </a:rPr>
              <a:t>Программа "Вдохновение"</a:t>
            </a:r>
            <a:endParaRPr lang="ru-RU" b="0" i="0" dirty="0">
              <a:solidFill>
                <a:srgbClr val="000000"/>
              </a:solidFill>
              <a:effectLst/>
              <a:latin typeface="MyriadPro-Ligh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07960" y="116632"/>
            <a:ext cx="572853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1400" b="1" dirty="0">
                <a:solidFill>
                  <a:srgbClr val="333333"/>
                </a:solidFill>
                <a:latin typeface="Arial Narrow"/>
              </a:rPr>
              <a:t>Аннотация</a:t>
            </a:r>
            <a:endParaRPr lang="ru-RU" sz="1400" dirty="0">
              <a:solidFill>
                <a:srgbClr val="333333"/>
              </a:solidFill>
              <a:latin typeface="Arial Narrow"/>
            </a:endParaRPr>
          </a:p>
          <a:p>
            <a:pPr algn="just" fontAlgn="base">
              <a:spcAft>
                <a:spcPts val="0"/>
              </a:spcAft>
            </a:pPr>
            <a:r>
              <a:rPr lang="ru-RU" sz="1400" dirty="0">
                <a:solidFill>
                  <a:srgbClr val="333333"/>
                </a:solidFill>
                <a:latin typeface="Arial Narrow"/>
              </a:rPr>
              <a:t>Основная образовательная программа дошкольного образования «Вдохновение» создана в полном соответствии с требованиями ФГОС ДО c учетом результатов новейших отечественных и зарубежных психолого-педагогических исследований в области дошкольного детства. Программа предоставляет в распоряжение педагога современные данные о развитии ребенка, ставит ясные цели и предоставляет выверенные педагогические инструменты для их достижения. Открывая просторы для профессионального творчества, Программа в то же время позволяет выстроить полноценный, качественный образовательный процесс, сформировать современную и эффективную образовательную среду. Инструменты педагогической диагностики, предлагаемые Программой, формируют надежную основу для принятия педагогических решений. Подходы дифференцированного обучения, предлагаемые программой, позволяют учесть индивидуальные особенности развития каждого ребенка в группе и добиться лучших результатов образования. Программа поддерживает игру во всех ее видах, исследовательскую активность ребенка, совместную деятельность взрослого и ребенка. «Вдохновение» предусматривает вариативность форм реализации в зависимости от конкретной ситуации, места расположения детского сада, особенностей детей и их семей. Программа «Вдохновение» обеспечивает преемственность с начальным уровнем образования. Программа «Вдохновение» сопровождается развернутым учебно-методическим комплектом, который поможет реализовать все ее положения как начинающим педагогам, так и мастерам дошкольной педагогики.</a:t>
            </a:r>
          </a:p>
          <a:p>
            <a:pPr fontAlgn="base"/>
            <a:r>
              <a:rPr lang="ru-RU" sz="1400" u="sng" dirty="0">
                <a:solidFill>
                  <a:srgbClr val="951A1D"/>
                </a:solidFill>
                <a:latin typeface="Arial Narrow"/>
                <a:hlinkClick r:id="rId3"/>
              </a:rPr>
              <a:t>Читать всю программу...</a:t>
            </a:r>
            <a:endParaRPr lang="ru-RU" sz="1400" dirty="0">
              <a:solidFill>
                <a:srgbClr val="333333"/>
              </a:solidFill>
              <a:latin typeface="Arial Narrow"/>
            </a:endParaRPr>
          </a:p>
          <a:p>
            <a:pPr fontAlgn="base"/>
            <a:r>
              <a:rPr lang="ru-RU" sz="1400" b="1" dirty="0">
                <a:solidFill>
                  <a:srgbClr val="333333"/>
                </a:solidFill>
                <a:latin typeface="Arial Narrow"/>
              </a:rPr>
              <a:t>Основная образовательная программа дошкольного образования «Вдохновение» / под ред. В. К. </a:t>
            </a:r>
            <a:r>
              <a:rPr lang="ru-RU" sz="1400" b="1" dirty="0" err="1">
                <a:solidFill>
                  <a:srgbClr val="333333"/>
                </a:solidFill>
                <a:latin typeface="Arial Narrow"/>
              </a:rPr>
              <a:t>Загвоздкина</a:t>
            </a:r>
            <a:r>
              <a:rPr lang="ru-RU" sz="1400" b="1" dirty="0">
                <a:solidFill>
                  <a:srgbClr val="333333"/>
                </a:solidFill>
                <a:latin typeface="Arial Narrow"/>
              </a:rPr>
              <a:t>, И. Е. Федосовой. — М. : Издательство «Национальное образование», 2019. — 334 с. — (Серия «Вдохновение»).</a:t>
            </a:r>
          </a:p>
          <a:p>
            <a:pPr fontAlgn="base"/>
            <a:r>
              <a:rPr lang="ru-RU" sz="1400" b="1" dirty="0">
                <a:solidFill>
                  <a:srgbClr val="333333"/>
                </a:solidFill>
                <a:latin typeface="Arial Narrow"/>
              </a:rPr>
              <a:t>Рецензия № 210/07 от 21.06.2019 г. от ФГБНУ «ИИДСВ РАО». Решение ученого совета ФГБНУ «ИИДСВ РАО», Протокол № 4 от 28 мая 2019 г.</a:t>
            </a:r>
          </a:p>
          <a:p>
            <a:pPr fontAlgn="base"/>
            <a:r>
              <a:rPr lang="ru-RU" sz="1400" dirty="0">
                <a:solidFill>
                  <a:srgbClr val="333333"/>
                </a:solidFill>
                <a:latin typeface="Arial Narrow"/>
              </a:rPr>
              <a:t>  </a:t>
            </a:r>
            <a:endParaRPr lang="ru-RU" sz="1400" b="0" i="0" dirty="0">
              <a:solidFill>
                <a:srgbClr val="333333"/>
              </a:solidFill>
              <a:effectLst/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20297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И.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программа «Ладушки».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72560" cy="62865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Программа «Ладушки»  питерских авторов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И. 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Каплуновой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, И. </a:t>
            </a:r>
            <a:r>
              <a:rPr lang="ru-RU" sz="2400" b="1" i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Новоскольцевой</a:t>
            </a:r>
            <a:r>
              <a:rPr lang="ru-RU" sz="24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ориентирована на возраст от трех лет. Цель программы – музыкально-творческое развитие детей в процессе различных видов музыкальной деятельности: музыкально-ритмических движений, инструментального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музицирования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пения, слушания музыки, музыкально-игровой деятельности (плясок, игр, хороводов). Основная задача программы – введение ребенка в мир музыки с радостью и улыбкой. Основные методические принципы: создание непринужденной обстановки, целостность подхода в решении педагогических задач, соотнесение музыкального материала с природным, народным, светским и частично историческим календарем.</a:t>
            </a:r>
          </a:p>
          <a:p>
            <a:pPr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       Программа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ориентирована на четыре возрастных периода: младший дошкольный возраст (от 3 до 4 лет), средний (от 4 до 5 лет), старший (от 5до 6 лет) и подготовительный (от 6 до 7 лет).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k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929066"/>
            <a:ext cx="2080329" cy="2379160"/>
          </a:xfrm>
          <a:prstGeom prst="rect">
            <a:avLst/>
          </a:prstGeom>
        </p:spPr>
      </p:pic>
      <p:pic>
        <p:nvPicPr>
          <p:cNvPr id="5" name="Рисунок 4" descr="s1k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786190"/>
            <a:ext cx="2266411" cy="2626838"/>
          </a:xfrm>
          <a:prstGeom prst="rect">
            <a:avLst/>
          </a:prstGeom>
        </p:spPr>
      </p:pic>
      <p:pic>
        <p:nvPicPr>
          <p:cNvPr id="6" name="Рисунок 5" descr="s1k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3" y="3929066"/>
            <a:ext cx="2123717" cy="2525186"/>
          </a:xfrm>
          <a:prstGeom prst="rect">
            <a:avLst/>
          </a:prstGeom>
        </p:spPr>
      </p:pic>
      <p:pic>
        <p:nvPicPr>
          <p:cNvPr id="7" name="Рисунок 6" descr="s1k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3929066"/>
            <a:ext cx="2485062" cy="216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429684" cy="61436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Авторами также разработаны другие пособия.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Серия «Ладушки»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состоит из: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Праздники в детском саду;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Игры, аттракционы, сюрпризы;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Топ-топ, каблучок (танцы в детском саду),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Музыка и чудеса (развитие музыкальной фантазии);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«Как у наших у ворот» (русские песни в детском саду);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«Левой-правой!» (марши в детском саду);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Развитие чувства ритма;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Ансамбль ложкарей в детском саду;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Оркестр в детском саду;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Вечера развлечений;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Слушание музыки в детском саду;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Комплексные занятия;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Спортивные вечера развлечений в детском саду;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Играем в театр;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Колыбельные песни. </a:t>
            </a:r>
          </a:p>
          <a:p>
            <a:endParaRPr lang="ru-RU" sz="1600" dirty="0"/>
          </a:p>
        </p:txBody>
      </p:sp>
      <p:pic>
        <p:nvPicPr>
          <p:cNvPr id="4" name="Рисунок 3" descr="5114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32656"/>
            <a:ext cx="1071570" cy="1553777"/>
          </a:xfrm>
          <a:prstGeom prst="rect">
            <a:avLst/>
          </a:prstGeom>
        </p:spPr>
      </p:pic>
      <p:pic>
        <p:nvPicPr>
          <p:cNvPr id="5" name="Рисунок 4" descr="6640997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332656"/>
            <a:ext cx="1182571" cy="1624010"/>
          </a:xfrm>
          <a:prstGeom prst="rect">
            <a:avLst/>
          </a:prstGeom>
        </p:spPr>
      </p:pic>
      <p:pic>
        <p:nvPicPr>
          <p:cNvPr id="6" name="Рисунок 5" descr="9208066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772816"/>
            <a:ext cx="1102298" cy="1571636"/>
          </a:xfrm>
          <a:prstGeom prst="rect">
            <a:avLst/>
          </a:prstGeom>
        </p:spPr>
      </p:pic>
      <p:pic>
        <p:nvPicPr>
          <p:cNvPr id="7" name="Рисунок 6" descr="330000669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844824"/>
            <a:ext cx="1095376" cy="1511619"/>
          </a:xfrm>
          <a:prstGeom prst="rect">
            <a:avLst/>
          </a:prstGeom>
        </p:spPr>
      </p:pic>
      <p:pic>
        <p:nvPicPr>
          <p:cNvPr id="8" name="Рисунок 7" descr="3300006694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3284984"/>
            <a:ext cx="1095376" cy="1566388"/>
          </a:xfrm>
          <a:prstGeom prst="rect">
            <a:avLst/>
          </a:prstGeom>
        </p:spPr>
      </p:pic>
      <p:pic>
        <p:nvPicPr>
          <p:cNvPr id="9" name="Рисунок 8" descr="12831767952504.jpg"/>
          <p:cNvPicPr>
            <a:picLocks noChangeAspect="1"/>
          </p:cNvPicPr>
          <p:nvPr/>
        </p:nvPicPr>
        <p:blipFill>
          <a:blip r:embed="rId7" cstate="print"/>
          <a:srcRect r="14241" b="1650"/>
          <a:stretch>
            <a:fillRect/>
          </a:stretch>
        </p:blipFill>
        <p:spPr>
          <a:xfrm rot="268230">
            <a:off x="5500619" y="4708535"/>
            <a:ext cx="1488339" cy="1713693"/>
          </a:xfrm>
          <a:prstGeom prst="rect">
            <a:avLst/>
          </a:prstGeom>
        </p:spPr>
      </p:pic>
      <p:pic>
        <p:nvPicPr>
          <p:cNvPr id="10" name="Рисунок 9" descr="61183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6136" y="1844824"/>
            <a:ext cx="1109666" cy="1625661"/>
          </a:xfrm>
          <a:prstGeom prst="rect">
            <a:avLst/>
          </a:prstGeom>
        </p:spPr>
      </p:pic>
      <p:pic>
        <p:nvPicPr>
          <p:cNvPr id="11" name="Рисунок 10" descr="110653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16216" y="3212976"/>
            <a:ext cx="1166814" cy="1668544"/>
          </a:xfrm>
          <a:prstGeom prst="rect">
            <a:avLst/>
          </a:prstGeom>
        </p:spPr>
      </p:pic>
      <p:pic>
        <p:nvPicPr>
          <p:cNvPr id="13" name="Рисунок 12" descr="110632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40352" y="3212976"/>
            <a:ext cx="1095390" cy="1511638"/>
          </a:xfrm>
          <a:prstGeom prst="rect">
            <a:avLst/>
          </a:prstGeom>
        </p:spPr>
      </p:pic>
      <p:pic>
        <p:nvPicPr>
          <p:cNvPr id="14" name="Рисунок 13" descr="1106404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436096" y="404664"/>
            <a:ext cx="991843" cy="1440160"/>
          </a:xfrm>
          <a:prstGeom prst="rect">
            <a:avLst/>
          </a:prstGeom>
        </p:spPr>
      </p:pic>
      <p:pic>
        <p:nvPicPr>
          <p:cNvPr id="15" name="Рисунок 14" descr="img088.jpg"/>
          <p:cNvPicPr>
            <a:picLocks noChangeAspect="1"/>
          </p:cNvPicPr>
          <p:nvPr/>
        </p:nvPicPr>
        <p:blipFill>
          <a:blip r:embed="rId12" cstate="print"/>
          <a:srcRect l="2697" t="3125" r="5564"/>
          <a:stretch>
            <a:fillRect/>
          </a:stretch>
        </p:blipFill>
        <p:spPr>
          <a:xfrm>
            <a:off x="6876256" y="4797152"/>
            <a:ext cx="1071570" cy="1557119"/>
          </a:xfrm>
          <a:prstGeom prst="rect">
            <a:avLst/>
          </a:prstGeom>
        </p:spPr>
      </p:pic>
      <p:pic>
        <p:nvPicPr>
          <p:cNvPr id="16" name="Рисунок 15" descr="img089.jpg"/>
          <p:cNvPicPr>
            <a:picLocks noChangeAspect="1"/>
          </p:cNvPicPr>
          <p:nvPr/>
        </p:nvPicPr>
        <p:blipFill>
          <a:blip r:embed="rId13" cstate="print"/>
          <a:srcRect l="4130" t="3125" r="5564"/>
          <a:stretch>
            <a:fillRect/>
          </a:stretch>
        </p:blipFill>
        <p:spPr>
          <a:xfrm>
            <a:off x="7812360" y="4797152"/>
            <a:ext cx="1064661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329642" cy="62865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Программа «Музыкальные шедевры» О. П. </a:t>
            </a:r>
            <a:r>
              <a:rPr lang="ru-RU" sz="1800" b="1" i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Радыновой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       Цель программы – формирование основ музыкальной культуры детей дошкольного возраста. Программа содержит научно обоснованную и методически выстроенную систему формирования основ музыкальной культуры детей дошкольного возраста, учитывающую индивидуальные и психофизиологические особенности детей и взаимосвязанную со всей воспитательно-образовательной работой детского сада. Программа ориентирована на две возрастные группы: от трех до пяти лет и от шести до семи лет. Репертуар основан на использовании произведений «высокого искусства», подлинных образцов мировой музыкальной классики. Основополагающие принципы программы: тематический, контрастное сопоставление произведений, концентрический, принципы адаптивности и синкретизма. Содержание выписано в 6 темах, каждая из которых изучается в течение одного – двух месяцев, а затем повторяется в каждой возрастной группе на новом материале: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 выражает настроение, чувства, характер людей;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песня, танец, марш;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 рассказывает о животных и птицах;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природа и музыка;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сказка в музыке;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музыкальные инструменты и игрушки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083.jpg"/>
          <p:cNvPicPr>
            <a:picLocks noChangeAspect="1"/>
          </p:cNvPicPr>
          <p:nvPr/>
        </p:nvPicPr>
        <p:blipFill>
          <a:blip r:embed="rId2" cstate="print"/>
          <a:srcRect l="18464" t="4166" r="6997" b="18750"/>
          <a:stretch>
            <a:fillRect/>
          </a:stretch>
        </p:blipFill>
        <p:spPr>
          <a:xfrm>
            <a:off x="714347" y="4857760"/>
            <a:ext cx="1214447" cy="157163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img084.jpg"/>
          <p:cNvPicPr>
            <a:picLocks noChangeAspect="1"/>
          </p:cNvPicPr>
          <p:nvPr/>
        </p:nvPicPr>
        <p:blipFill>
          <a:blip r:embed="rId3" cstate="print"/>
          <a:srcRect l="21330" t="3125" r="5564" b="19791"/>
          <a:stretch>
            <a:fillRect/>
          </a:stretch>
        </p:blipFill>
        <p:spPr>
          <a:xfrm>
            <a:off x="2571736" y="4857760"/>
            <a:ext cx="1214446" cy="157163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g085.jpg"/>
          <p:cNvPicPr>
            <a:picLocks noChangeAspect="1"/>
          </p:cNvPicPr>
          <p:nvPr/>
        </p:nvPicPr>
        <p:blipFill>
          <a:blip r:embed="rId4" cstate="print"/>
          <a:srcRect l="18464" t="5208" r="6997" b="18750"/>
          <a:stretch>
            <a:fillRect/>
          </a:stretch>
        </p:blipFill>
        <p:spPr>
          <a:xfrm>
            <a:off x="4357686" y="4500570"/>
            <a:ext cx="1143008" cy="171451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g086.jpg"/>
          <p:cNvPicPr>
            <a:picLocks noChangeAspect="1"/>
          </p:cNvPicPr>
          <p:nvPr/>
        </p:nvPicPr>
        <p:blipFill>
          <a:blip r:embed="rId5" cstate="print"/>
          <a:srcRect l="19898" t="3125" r="5564" b="19791"/>
          <a:stretch>
            <a:fillRect/>
          </a:stretch>
        </p:blipFill>
        <p:spPr>
          <a:xfrm>
            <a:off x="7500958" y="3571876"/>
            <a:ext cx="1141078" cy="1623841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g090.jpg"/>
          <p:cNvPicPr>
            <a:picLocks noChangeAspect="1"/>
          </p:cNvPicPr>
          <p:nvPr/>
        </p:nvPicPr>
        <p:blipFill>
          <a:blip r:embed="rId6" cstate="print"/>
          <a:srcRect l="18465" t="5208" r="5564" b="17708"/>
          <a:stretch>
            <a:fillRect/>
          </a:stretch>
        </p:blipFill>
        <p:spPr>
          <a:xfrm>
            <a:off x="5929322" y="4071942"/>
            <a:ext cx="1153627" cy="161072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86808" cy="61436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420624" indent="-384048">
              <a:buNone/>
              <a:defRPr/>
            </a:pPr>
            <a:endParaRPr lang="ru-RU" sz="23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20624" indent="-384048">
              <a:buNone/>
              <a:defRPr/>
            </a:pPr>
            <a:r>
              <a:rPr lang="ru-RU" sz="31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А.И. Буренина Ритмическая мозаика.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ЛОИРО, 2000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Программа по ритмической пластике для детей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дошкольного и младшего школьного возраста. В программе 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раскрывается технология, в основе которой –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музыкальное движение, 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направленное на целостное развитие </a:t>
            </a:r>
          </a:p>
          <a:p>
            <a:pPr marL="420624" indent="-384048"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личности детей.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работы предполагает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вариативные игровые формы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организации педагогического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процесса на основе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сотрудничества ребенка и взрослого.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программе прилагаются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методические рекомендации, а также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разработанный автором практический материал.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20624" indent="-384048">
              <a:buNone/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shaman\Мои документы\Мои результаты сканировани\2009-04 (апр)\сканирование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214554"/>
            <a:ext cx="2022383" cy="2928958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01080" cy="621510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 Э.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Тютюнникова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ДОНОТКИНО.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солнечным парусом 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полёт в другое измерение.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Бим</a:t>
            </a:r>
            <a:r>
              <a:rPr lang="ru-RU" sz="2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Бом!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 секретов музыки для детей 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Выпуск 1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звуками.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Учебно-методические пособия по творческому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музицированию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детей дошкольного и младшего школьного возраста включает описание методики музыкально-творческого развития ребенка и практический материал - конспекты занятий (уроков) с нотными приложениями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аудиоприложение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Адресовано музыкальным руководителям детских садов, учителям музыки, преподавателям сольфеджио, педагогам дополнительного образования, а также воспитателям и родителям. Предлагаемые материалы могут быть использованы и в системе коррекционной работы с детьми.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928802"/>
            <a:ext cx="1475386" cy="2143140"/>
          </a:xfr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5" name="Рисунок 4" descr="img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285860"/>
            <a:ext cx="1476862" cy="22145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бим бам б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00958" y="714356"/>
            <a:ext cx="1378968" cy="214314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01038" cy="59293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Т.Э. </a:t>
            </a:r>
            <a:r>
              <a:rPr lang="ru-RU" sz="2000" b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Тютюнникова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«Учусь творить.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Элементарное </a:t>
            </a:r>
            <a:r>
              <a:rPr lang="ru-RU" sz="2000" b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музицирование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: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музыка, речь, движение»</a:t>
            </a:r>
            <a:r>
              <a:rPr lang="ru-RU" sz="1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программы –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помочь детям дошкольного возраста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музыкально-дидактической игре войти в мир музыки,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свои собственные формы общения с ней, ощутить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пережить ее эмоционально как радость и удовольствие;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практическому усвоению музыкальных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 в игровой практике.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Методической основой программы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соединение принципов музыкально-творческой педагогики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К.Орфа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методиками отечественной детской музыкальной педагогики, а также элементы эвритмии и ритмического сольфеджио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Э.Жак-Далькроза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Музыкальная основа программы: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различные жанры русского народного детского фольклора, авторская музыка разных стилей и эпох, современная танцевальная музыка.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КРОШЕЧНАЯ МУЗЫКА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Хрестоматия по слушанию музыки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 для дошкольников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g6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1000108"/>
            <a:ext cx="1339242" cy="1928826"/>
          </a:xfrm>
          <a:prstGeom prst="rect">
            <a:avLst/>
          </a:prstGeom>
          <a:effectLst>
            <a:glow rad="139700">
              <a:srgbClr val="00B050">
                <a:alpha val="40000"/>
              </a:srgbClr>
            </a:glow>
          </a:effectLst>
        </p:spPr>
      </p:pic>
      <p:pic>
        <p:nvPicPr>
          <p:cNvPr id="5" name="Рисунок 4" descr="img6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4500570"/>
            <a:ext cx="1210258" cy="173376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iro.ranepa.ru/files/images/navigator_obraz_programm/v_mire_muzykalnoj_dramaturg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200400" cy="488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7189" y="476672"/>
            <a:ext cx="53285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dirty="0">
                <a:solidFill>
                  <a:srgbClr val="333333"/>
                </a:solidFill>
                <a:latin typeface="Arial Narrow"/>
              </a:rPr>
              <a:t>Аннотация</a:t>
            </a:r>
            <a:endParaRPr lang="ru-RU" sz="1400" dirty="0">
              <a:solidFill>
                <a:srgbClr val="333333"/>
              </a:solidFill>
              <a:latin typeface="Arial Narrow"/>
            </a:endParaRPr>
          </a:p>
          <a:p>
            <a:pPr fontAlgn="base"/>
            <a:r>
              <a:rPr lang="ru-RU" sz="1400" dirty="0">
                <a:solidFill>
                  <a:srgbClr val="333333"/>
                </a:solidFill>
                <a:latin typeface="Arial Narrow"/>
              </a:rPr>
              <a:t>Парциальная  программа «В мире музыкальной драматургии» разработана в соответствии с требованиями ФГОС ДО. В программе представлена организация  музыкально-ритмической деятельности с детьми дошкольного возраста (с 3 до 7 лет). Цель программы – сформировать активное восприятие музыкального искусства, воспитать интерес и желание к передаче музыкальных образов средствами ритмопластики. Программа ориентирована на развитие у детей музыкальных способностей: эмоциональной отзывчивости на музыку, слуховых представлений, музыкально-ритмических чувств; формирование у детей правильной осанки. В программе представлены  четыре раздела, соответствующих возрастным группам детей. Каждый раздел описывает основную задачу возраста, направления работы, длительность и алгоритм проведения занятий. В программе представлены темы и содержание работы с учётом музыкального репертуара. Методическое обеспечение программы включает материалы для занятий с детьми: произведения композиторов, несложные композиции и комплексы ритмической гимнастики, игры и упражнения с предметами, описание основных построений. Программа адресована музыкальным руководителям, преподавателям ритмики ДОО, педагогам дополнительного образования.</a:t>
            </a:r>
          </a:p>
          <a:p>
            <a:pPr fontAlgn="base"/>
            <a:r>
              <a:rPr lang="ru-RU" sz="1400" u="sng" dirty="0">
                <a:solidFill>
                  <a:srgbClr val="951A1D"/>
                </a:solidFill>
                <a:latin typeface="Arial Narrow"/>
                <a:hlinkClick r:id="rId3"/>
              </a:rPr>
              <a:t>Читать всю программу...</a:t>
            </a:r>
            <a:endParaRPr lang="ru-RU" sz="1400" dirty="0">
              <a:solidFill>
                <a:srgbClr val="333333"/>
              </a:solidFill>
              <a:latin typeface="Arial Narrow"/>
            </a:endParaRPr>
          </a:p>
          <a:p>
            <a:pPr fontAlgn="base"/>
            <a:r>
              <a:rPr lang="ru-RU" sz="1400" b="1" dirty="0">
                <a:solidFill>
                  <a:srgbClr val="333333"/>
                </a:solidFill>
                <a:latin typeface="Arial Narrow"/>
              </a:rPr>
              <a:t>Коренева Т. Ф. Парциальная программа «В мире музыкальной драматургии»: музыкально-ритмическая деятельность с детьми дошкольного возраста / Т. Ф. Коренева. — М.: ООО «Русское слово — учебник», 2019. — 48 с.: ил. — (ФГОС ДО. Мозаичный ПАРК)</a:t>
            </a:r>
          </a:p>
          <a:p>
            <a:pPr fontAlgn="base"/>
            <a:r>
              <a:rPr lang="ru-RU" sz="1400" b="1" dirty="0">
                <a:solidFill>
                  <a:srgbClr val="333333"/>
                </a:solidFill>
                <a:latin typeface="Arial Narrow"/>
              </a:rPr>
              <a:t>Рецензия № 1 Протокол № 10 от 04.06.2019 г. заседания кафедры педагогики начального и дошкольного образования ГОУ ВО МО ГГТУ</a:t>
            </a:r>
            <a:endParaRPr lang="ru-RU" sz="1400" b="1" i="0" dirty="0">
              <a:solidFill>
                <a:srgbClr val="333333"/>
              </a:solidFill>
              <a:effectLst/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890772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iro.ranepa.ru/files/images/navigator_obraz_programm/ot_rojdeniua_do_shkoli_new_ob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64087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333333"/>
                </a:solidFill>
                <a:latin typeface="Arial Narrow"/>
              </a:rPr>
              <a:t>В основе этого по-настоящему инновационного переиздания программы «От рождения до школы» лежит выпущенная в 2004 году, рекомендованная Министерством образования РФ программа «Воспитание и обучение в детском саду» под редакцией М. А. Васильевой,  В. В. Гербовой, Т. С. Комаровой. Прошло 15 лет, проделана колоссальная работа. В данном издании Программы сохранены все достоинства первого издания и учтены новейшие достижения науки и практики отечественного и зарубежного дошкольного образования. Программа обеспечена учебно-методическим комплектом (УМК), который постоянно обновляется и дополняется. При этом все ранее изданное к Программе безусловно сохраняет свою актуальность.</a:t>
            </a:r>
          </a:p>
          <a:p>
            <a:pPr fontAlgn="base"/>
            <a:r>
              <a:rPr lang="ru-RU" u="sng" dirty="0">
                <a:solidFill>
                  <a:srgbClr val="951A1D"/>
                </a:solidFill>
                <a:latin typeface="Arial Narrow"/>
                <a:hlinkClick r:id="rId3"/>
              </a:rPr>
              <a:t>Читать всю программу...</a:t>
            </a:r>
            <a:endParaRPr lang="ru-RU" dirty="0">
              <a:solidFill>
                <a:srgbClr val="333333"/>
              </a:solidFill>
              <a:latin typeface="Arial Narro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Arial Narrow"/>
              </a:rPr>
              <a:t>«От рождения до школы». Инновационная программа дошкольного образования.  / Под ред. Н. Е. </a:t>
            </a:r>
            <a:r>
              <a:rPr lang="ru-RU" b="1" dirty="0" err="1">
                <a:solidFill>
                  <a:srgbClr val="333333"/>
                </a:solidFill>
                <a:latin typeface="Arial Narrow"/>
              </a:rPr>
              <a:t>Вераксы</a:t>
            </a:r>
            <a:r>
              <a:rPr lang="ru-RU" b="1" dirty="0">
                <a:solidFill>
                  <a:srgbClr val="333333"/>
                </a:solidFill>
                <a:latin typeface="Arial Narrow"/>
              </a:rPr>
              <a:t>, Т. С. Комаровой, Э. М. Дорофеевой. — Издание пятое (инновационное), исп. и доп. — М.: МОЗАИКА-СИНТЕЗ, 2019. —  c. 336</a:t>
            </a: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Arial Narrow"/>
              </a:rPr>
              <a:t>Протокол № 7 от 25.09.2019 г. решение ученого совета ФГБНУ «Институт изучения детства, семьи и воспитания Российской академии образования» (Письмо № 309/07 от 25.09.2019)</a:t>
            </a:r>
            <a:endParaRPr lang="ru-RU" b="1" i="0" dirty="0">
              <a:solidFill>
                <a:srgbClr val="333333"/>
              </a:solidFill>
              <a:effectLst/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656767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636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И. Каплунова. И. Новоскольцева программа «Ладушки».</vt:lpstr>
      <vt:lpstr>Презентация PowerPoint</vt:lpstr>
      <vt:lpstr>Презентация PowerPoint</vt:lpstr>
      <vt:lpstr>Презентация PowerPoint</vt:lpstr>
      <vt:lpstr> Т. Э. Тютюнникова ДОНОТКИНО.  Под солнечным парусом  или полёт в другое измерение.   Бим! Бам! Бом! Сто секретов музыки для детей  Выпуск 1 Игры звуками.   Учебно-методические пособия по творческому музицированию для детей дошкольного и младшего школьного возраста включает описание методики музыкально-творческого развития ребенка и практический материал - конспекты занятий (уроков) с нотными приложениями и аудиоприложение.  Адресовано музыкальным руководителям детских садов, учителям музыки, преподавателям сольфеджио, педагогам дополнительного образования, а также воспитателям и родителям. Предлагаемые материалы могут быть использованы и в системе коррекционной работы с детьми. </vt:lpstr>
      <vt:lpstr>         Т.Э. Тютюнникова «Учусь творить. Элементарное музицирование: музыка, речь, движение» Цель программы – помочь детям дошкольного возраста  в  музыкально-дидактической игре войти в мир музыки,  найти свои собственные формы общения с ней, ощутить  и пережить ее эмоционально как радость и удовольствие;  способствовать практическому усвоению музыкальных  знаний в игровой практике. Методической основой программы является соединение принципов музыкально-творческой педагогики К.Орфа с методиками отечественной детской музыкальной педагогики, а также элементы эвритмии и ритмического сольфеджио Э.Жак-Далькроза.  Музыкальная основа программы: различные жанры русского народного детского фольклора, авторская музыка разных стилей и эпох, современная танцевальная музыка. КРОШЕЧНАЯ МУЗЫКА Хрестоматия по слушанию музыки  для дошкольников 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– детский сад №8 комбинированного вида г. Татарск</dc:title>
  <dc:creator>user7</dc:creator>
  <cp:lastModifiedBy>user7</cp:lastModifiedBy>
  <cp:revision>61</cp:revision>
  <dcterms:modified xsi:type="dcterms:W3CDTF">2020-02-04T12:45:09Z</dcterms:modified>
</cp:coreProperties>
</file>